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62" r:id="rId6"/>
    <p:sldId id="309" r:id="rId7"/>
    <p:sldId id="286" r:id="rId8"/>
    <p:sldId id="314" r:id="rId9"/>
    <p:sldId id="316" r:id="rId10"/>
    <p:sldId id="310" r:id="rId11"/>
    <p:sldId id="269" r:id="rId12"/>
    <p:sldId id="268" r:id="rId13"/>
    <p:sldId id="311" r:id="rId14"/>
    <p:sldId id="266" r:id="rId15"/>
    <p:sldId id="321" r:id="rId16"/>
    <p:sldId id="263" r:id="rId17"/>
    <p:sldId id="312" r:id="rId18"/>
    <p:sldId id="283" r:id="rId19"/>
    <p:sldId id="284" r:id="rId20"/>
    <p:sldId id="285" r:id="rId21"/>
    <p:sldId id="274" r:id="rId22"/>
    <p:sldId id="317" r:id="rId23"/>
    <p:sldId id="267" r:id="rId24"/>
    <p:sldId id="318" r:id="rId25"/>
    <p:sldId id="319" r:id="rId26"/>
    <p:sldId id="320" r:id="rId27"/>
    <p:sldId id="313" r:id="rId28"/>
    <p:sldId id="27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idact Gothic" pitchFamily="2" charset="0"/>
      <p:regular r:id="rId35"/>
    </p:embeddedFont>
    <p:embeddedFont>
      <p:font typeface="DM Serif Display" pitchFamily="2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5DB5A-46A9-4F39-863F-929BBD0F7915}">
  <a:tblStyle styleId="{5315DB5A-46A9-4F39-863F-929BBD0F7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ffe7a1c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ffe7a1c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ffe7a1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ffe7a1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7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8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2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00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2a75a668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2a75a668_0_3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4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4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DM Serif Display" pitchFamily="2" charset="0"/>
              </a:rPr>
              <a:t>Projet</a:t>
            </a:r>
            <a:r>
              <a:rPr lang="en" i="1" dirty="0">
                <a:latin typeface="DM Serif Display" pitchFamily="2" charset="0"/>
              </a:rPr>
              <a:t> fil rouge, par Aline Wagner.</a:t>
            </a:r>
            <a:endParaRPr i="1" dirty="0">
              <a:latin typeface="DM Serif Display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0574D-F150-4348-B9F4-DC552841E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25" y="1334535"/>
            <a:ext cx="41402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647784" y="3423109"/>
            <a:ext cx="3848431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Création du MCD et du dictionnaire de données.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8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487C222-A2FE-5147-AEAE-99A59B328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6428" y="1268637"/>
            <a:ext cx="4971144" cy="369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5290556" y="1915350"/>
            <a:ext cx="3809056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Dictionnaire</a:t>
            </a:r>
            <a:r>
              <a:rPr lang="en" dirty="0"/>
              <a:t> de </a:t>
            </a:r>
            <a:r>
              <a:rPr lang="en" dirty="0" err="1"/>
              <a:t>données</a:t>
            </a:r>
            <a:endParaRPr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CE928C0-2771-604B-9898-CA7B6B77E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9458" y="231886"/>
            <a:ext cx="3561098" cy="4679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 err="1"/>
              <a:t>Database</a:t>
            </a:r>
            <a:r>
              <a:rPr lang="fr-CA" dirty="0"/>
              <a:t> et sécurités.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07250" y="190434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57CCC-FA1F-7847-BDFF-1119938422D0}"/>
              </a:ext>
            </a:extLst>
          </p:cNvPr>
          <p:cNvSpPr/>
          <p:nvPr/>
        </p:nvSpPr>
        <p:spPr>
          <a:xfrm>
            <a:off x="190869" y="1020901"/>
            <a:ext cx="340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7717F-10B7-B041-9F17-29E6D5AA27B8}"/>
              </a:ext>
            </a:extLst>
          </p:cNvPr>
          <p:cNvSpPr/>
          <p:nvPr/>
        </p:nvSpPr>
        <p:spPr>
          <a:xfrm>
            <a:off x="4572000" y="1020901"/>
            <a:ext cx="4274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FR_Employees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emp_ref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15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emp_surname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FOREIGN 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REFERENCES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pic>
        <p:nvPicPr>
          <p:cNvPr id="37" name="Picture 25">
            <a:extLst>
              <a:ext uri="{FF2B5EF4-FFF2-40B4-BE49-F238E27FC236}">
                <a16:creationId xmlns:a16="http://schemas.microsoft.com/office/drawing/2014/main" id="{84495EBD-2CC6-C141-9DBA-F5F8F9BE6C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3162" y="2047022"/>
            <a:ext cx="2471420" cy="2922270"/>
          </a:xfrm>
          <a:prstGeom prst="rect">
            <a:avLst/>
          </a:prstGeom>
        </p:spPr>
      </p:pic>
      <p:pic>
        <p:nvPicPr>
          <p:cNvPr id="38" name="Picture 45">
            <a:extLst>
              <a:ext uri="{FF2B5EF4-FFF2-40B4-BE49-F238E27FC236}">
                <a16:creationId xmlns:a16="http://schemas.microsoft.com/office/drawing/2014/main" id="{C3F2BFE8-020A-FA45-89C2-175AA06E78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7648" y="3112360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36D6C-2090-CA4B-BADC-83B482FA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jointure </a:t>
            </a:r>
            <a:r>
              <a:rPr lang="fr-FR" dirty="0" err="1"/>
              <a:t>Products</a:t>
            </a:r>
            <a:r>
              <a:rPr lang="fr-FR" dirty="0"/>
              <a:t> + </a:t>
            </a:r>
            <a:r>
              <a:rPr lang="fr-FR" dirty="0" err="1"/>
              <a:t>Suppliers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BC9C8-96D0-5D47-A728-733F08856DE6}"/>
              </a:ext>
            </a:extLst>
          </p:cNvPr>
          <p:cNvSpPr/>
          <p:nvPr/>
        </p:nvSpPr>
        <p:spPr>
          <a:xfrm>
            <a:off x="1482917" y="1549409"/>
            <a:ext cx="617816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 </a:t>
            </a:r>
            <a:r>
              <a:rPr lang="fr-CA" dirty="0" err="1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FR_prosup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6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12201" y="1118913"/>
            <a:ext cx="2569507" cy="230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Backup de la </a:t>
            </a:r>
            <a:r>
              <a:rPr lang="fr-CA" dirty="0" err="1">
                <a:solidFill>
                  <a:schemeClr val="accent6"/>
                </a:solidFill>
              </a:rPr>
              <a:t>database</a:t>
            </a:r>
            <a:endParaRPr lang="fr-CA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PHP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JavaScript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Salt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.</a:t>
            </a:r>
            <a:r>
              <a:rPr lang="fr-CA" dirty="0" err="1">
                <a:solidFill>
                  <a:schemeClr val="accent6"/>
                </a:solidFill>
              </a:rPr>
              <a:t>htaccess</a:t>
            </a:r>
            <a:endParaRPr lang="fr-CA" dirty="0">
              <a:solidFill>
                <a:schemeClr val="accent6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700798" y="267493"/>
            <a:ext cx="2992311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Sécurités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1828C-D296-DC42-A5AF-220098BB714D}"/>
              </a:ext>
            </a:extLst>
          </p:cNvPr>
          <p:cNvSpPr/>
          <p:nvPr/>
        </p:nvSpPr>
        <p:spPr>
          <a:xfrm>
            <a:off x="253015" y="40245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 = </a:t>
            </a:r>
            <a:r>
              <a:rPr lang="fr-CA" dirty="0" err="1">
                <a:solidFill>
                  <a:srgbClr val="DCDCAA"/>
                </a:solidFill>
                <a:latin typeface="Calibri" panose="020F0502020204030204" pitchFamily="34" charset="0"/>
              </a:rPr>
              <a:t>password_hash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</a:t>
            </a:r>
            <a:r>
              <a:rPr lang="fr-CA" dirty="0" err="1">
                <a:solidFill>
                  <a:srgbClr val="9CDCFE"/>
                </a:solidFill>
                <a:latin typeface="Calibri" panose="020F0502020204030204" pitchFamily="34" charset="0"/>
              </a:rPr>
              <a:t>cli_password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, PASSWORD_DEFAULT);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72897-080C-7F40-A9D8-44A94EC60A10}"/>
              </a:ext>
            </a:extLst>
          </p:cNvPr>
          <p:cNvSpPr/>
          <p:nvPr/>
        </p:nvSpPr>
        <p:spPr>
          <a:xfrm>
            <a:off x="4572000" y="491826"/>
            <a:ext cx="4318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6"/>
                </a:solidFill>
              </a:rPr>
              <a:t># </a:t>
            </a:r>
            <a:r>
              <a:rPr lang="fr-FR" sz="1000" dirty="0" err="1">
                <a:solidFill>
                  <a:schemeClr val="accent6"/>
                </a:solidFill>
              </a:rPr>
              <a:t>mod_rewrite</a:t>
            </a:r>
            <a:r>
              <a:rPr lang="fr-FR" sz="1000" dirty="0">
                <a:solidFill>
                  <a:schemeClr val="accent6"/>
                </a:solidFill>
              </a:rPr>
              <a:t> - Réécriture d'url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RewriteEngine</a:t>
            </a:r>
            <a:r>
              <a:rPr lang="fr-FR" sz="1000" dirty="0">
                <a:solidFill>
                  <a:schemeClr val="accent6"/>
                </a:solidFill>
              </a:rPr>
              <a:t> on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Ne s'applique pas aux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existants : Si le </a:t>
            </a:r>
            <a:r>
              <a:rPr lang="fr-FR" sz="1000" dirty="0" err="1">
                <a:solidFill>
                  <a:schemeClr val="accent6"/>
                </a:solidFill>
              </a:rPr>
              <a:t>folder</a:t>
            </a:r>
            <a:r>
              <a:rPr lang="fr-FR" sz="1000" dirty="0">
                <a:solidFill>
                  <a:schemeClr val="accent6"/>
                </a:solidFill>
              </a:rPr>
              <a:t> existe sur le serveur, on ne fait rien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-d : Directory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 !-d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Cherche fichier dans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avec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-f : File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%{REQUEST_FILENAME}\.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r>
              <a:rPr lang="fr-FR" sz="1000" dirty="0">
                <a:solidFill>
                  <a:schemeClr val="accent6"/>
                </a:solidFill>
              </a:rPr>
              <a:t> -f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Page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^  : Tout avant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() : Condition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.  : Tout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*  : Tout après .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  : Fin de l'url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$1 : Récupère tout l'url + ajoute extension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NC : Non Case : Majuscules pas importantes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L  : Fait que les conditions ^ ne s'appliquent que à cette règle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RewriteRule</a:t>
            </a:r>
            <a:r>
              <a:rPr lang="fr-FR" sz="1000" dirty="0">
                <a:solidFill>
                  <a:schemeClr val="accent6"/>
                </a:solidFill>
              </a:rPr>
              <a:t> ^(.*)$ $1.php [NC,L]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90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2"/>
          <p:cNvGrpSpPr/>
          <p:nvPr/>
        </p:nvGrpSpPr>
        <p:grpSpPr>
          <a:xfrm>
            <a:off x="1192758" y="1200000"/>
            <a:ext cx="3360177" cy="2727850"/>
            <a:chOff x="821750" y="1200000"/>
            <a:chExt cx="3360177" cy="2727850"/>
          </a:xfrm>
        </p:grpSpPr>
        <p:sp>
          <p:nvSpPr>
            <p:cNvPr id="707" name="Google Shape;707;p62"/>
            <p:cNvSpPr/>
            <p:nvPr/>
          </p:nvSpPr>
          <p:spPr>
            <a:xfrm>
              <a:off x="821750" y="1200000"/>
              <a:ext cx="3357900" cy="204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2"/>
            <p:cNvSpPr/>
            <p:nvPr/>
          </p:nvSpPr>
          <p:spPr>
            <a:xfrm>
              <a:off x="821750" y="3241850"/>
              <a:ext cx="3360177" cy="292099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166200" y="3533950"/>
              <a:ext cx="695700" cy="2574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1412825" y="3791350"/>
              <a:ext cx="2202600" cy="1365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62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3579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Desktop</a:t>
            </a:r>
            <a:endParaRPr dirty="0"/>
          </a:p>
        </p:txBody>
      </p:sp>
      <p:sp>
        <p:nvSpPr>
          <p:cNvPr id="712" name="Google Shape;712;p62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Un thème sombre, sobre, pour rappeler l’élégance des instruments à cordes frottées.</a:t>
            </a:r>
            <a:endParaRPr dirty="0"/>
          </a:p>
        </p:txBody>
      </p:sp>
      <p:pic>
        <p:nvPicPr>
          <p:cNvPr id="713" name="Google Shape;713;p62"/>
          <p:cNvPicPr preferRelativeResize="0"/>
          <p:nvPr/>
        </p:nvPicPr>
        <p:blipFill>
          <a:blip r:embed="rId3"/>
          <a:srcRect t="833" b="833"/>
          <a:stretch/>
        </p:blipFill>
        <p:spPr>
          <a:xfrm>
            <a:off x="1356981" y="1366104"/>
            <a:ext cx="3038923" cy="17124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3"/>
          <p:cNvGrpSpPr/>
          <p:nvPr/>
        </p:nvGrpSpPr>
        <p:grpSpPr>
          <a:xfrm>
            <a:off x="4863225" y="815550"/>
            <a:ext cx="1829400" cy="3501300"/>
            <a:chOff x="4863225" y="815550"/>
            <a:chExt cx="1829400" cy="3501300"/>
          </a:xfrm>
        </p:grpSpPr>
        <p:sp>
          <p:nvSpPr>
            <p:cNvPr id="719" name="Google Shape;719;p63"/>
            <p:cNvSpPr/>
            <p:nvPr/>
          </p:nvSpPr>
          <p:spPr>
            <a:xfrm>
              <a:off x="4863225" y="815550"/>
              <a:ext cx="1829400" cy="3501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650267" y="3933822"/>
              <a:ext cx="255300" cy="255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435938" y="953508"/>
              <a:ext cx="695700" cy="768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mobile</a:t>
            </a:r>
            <a:endParaRPr dirty="0"/>
          </a:p>
        </p:txBody>
      </p:sp>
      <p:sp>
        <p:nvSpPr>
          <p:cNvPr id="723" name="Google Shape;723;p63"/>
          <p:cNvSpPr txBox="1">
            <a:spLocks noGrp="1"/>
          </p:cNvSpPr>
          <p:nvPr>
            <p:ph type="subTitle" idx="1"/>
          </p:nvPr>
        </p:nvSpPr>
        <p:spPr>
          <a:xfrm>
            <a:off x="1557580" y="2310749"/>
            <a:ext cx="2732420" cy="1623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Menu accessible via bouton "burger".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Phrase cachée sur petits écrans.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24" name="Google Shape;724;p63"/>
          <p:cNvPicPr preferRelativeResize="0"/>
          <p:nvPr/>
        </p:nvPicPr>
        <p:blipFill>
          <a:blip r:embed="rId3"/>
          <a:srcRect t="1157" b="1157"/>
          <a:stretch/>
        </p:blipFill>
        <p:spPr>
          <a:xfrm>
            <a:off x="5028000" y="1189025"/>
            <a:ext cx="1511578" cy="26294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Sommaire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364110" y="212746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5452971" y="211961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8"/>
          </p:nvPr>
        </p:nvSpPr>
        <p:spPr>
          <a:xfrm>
            <a:off x="5452971" y="35778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589371" y="1573566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5678192" y="156568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4"/>
          </p:nvPr>
        </p:nvSpPr>
        <p:spPr>
          <a:xfrm>
            <a:off x="3645569" y="305834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5"/>
          </p:nvPr>
        </p:nvSpPr>
        <p:spPr>
          <a:xfrm>
            <a:off x="5678192" y="3058349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9"/>
          </p:nvPr>
        </p:nvSpPr>
        <p:spPr>
          <a:xfrm>
            <a:off x="1457291" y="2474135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ses demandes.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3"/>
          </p:nvPr>
        </p:nvSpPr>
        <p:spPr>
          <a:xfrm>
            <a:off x="5546115" y="246451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MCD et dictionnaire.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subTitle" idx="1"/>
          </p:nvPr>
        </p:nvSpPr>
        <p:spPr>
          <a:xfrm>
            <a:off x="3513489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2"/>
          </p:nvPr>
        </p:nvSpPr>
        <p:spPr>
          <a:xfrm>
            <a:off x="5546115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remerciements.</a:t>
            </a:r>
            <a:endParaRPr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4"/>
          </p:nvPr>
        </p:nvSpPr>
        <p:spPr>
          <a:xfrm>
            <a:off x="3420308" y="3577812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5" name="Google Shape;206;p37">
            <a:extLst>
              <a:ext uri="{FF2B5EF4-FFF2-40B4-BE49-F238E27FC236}">
                <a16:creationId xmlns:a16="http://schemas.microsoft.com/office/drawing/2014/main" id="{04AEEDB4-E8C6-F44D-ABDC-70319AF570A8}"/>
              </a:ext>
            </a:extLst>
          </p:cNvPr>
          <p:cNvSpPr txBox="1">
            <a:spLocks/>
          </p:cNvSpPr>
          <p:nvPr/>
        </p:nvSpPr>
        <p:spPr>
          <a:xfrm>
            <a:off x="3369986" y="212746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Outils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62167AD-F479-F241-B0D9-48020919AA94}"/>
              </a:ext>
            </a:extLst>
          </p:cNvPr>
          <p:cNvSpPr txBox="1">
            <a:spLocks/>
          </p:cNvSpPr>
          <p:nvPr/>
        </p:nvSpPr>
        <p:spPr>
          <a:xfrm>
            <a:off x="3595247" y="157356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213;p37">
            <a:extLst>
              <a:ext uri="{FF2B5EF4-FFF2-40B4-BE49-F238E27FC236}">
                <a16:creationId xmlns:a16="http://schemas.microsoft.com/office/drawing/2014/main" id="{A6AA2F15-8B9D-5A48-A6BB-95512BD93843}"/>
              </a:ext>
            </a:extLst>
          </p:cNvPr>
          <p:cNvSpPr txBox="1">
            <a:spLocks/>
          </p:cNvSpPr>
          <p:nvPr/>
        </p:nvSpPr>
        <p:spPr>
          <a:xfrm>
            <a:off x="3463167" y="247413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/>
              <a:t>et langages.</a:t>
            </a:r>
          </a:p>
        </p:txBody>
      </p:sp>
      <p:sp>
        <p:nvSpPr>
          <p:cNvPr id="18" name="Google Shape;206;p37">
            <a:extLst>
              <a:ext uri="{FF2B5EF4-FFF2-40B4-BE49-F238E27FC236}">
                <a16:creationId xmlns:a16="http://schemas.microsoft.com/office/drawing/2014/main" id="{EB82434C-8BE9-AE4D-A111-00369A56A096}"/>
              </a:ext>
            </a:extLst>
          </p:cNvPr>
          <p:cNvSpPr txBox="1">
            <a:spLocks/>
          </p:cNvSpPr>
          <p:nvPr/>
        </p:nvSpPr>
        <p:spPr>
          <a:xfrm>
            <a:off x="1349305" y="357237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Back-end</a:t>
            </a:r>
          </a:p>
        </p:txBody>
      </p:sp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D98E5D1E-9868-AB4A-BE8F-225CFAE5F55D}"/>
              </a:ext>
            </a:extLst>
          </p:cNvPr>
          <p:cNvSpPr txBox="1">
            <a:spLocks/>
          </p:cNvSpPr>
          <p:nvPr/>
        </p:nvSpPr>
        <p:spPr>
          <a:xfrm>
            <a:off x="1574566" y="301847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213;p37">
            <a:extLst>
              <a:ext uri="{FF2B5EF4-FFF2-40B4-BE49-F238E27FC236}">
                <a16:creationId xmlns:a16="http://schemas.microsoft.com/office/drawing/2014/main" id="{3F9F0FF2-31CD-3344-B379-46C0BF5C26C3}"/>
              </a:ext>
            </a:extLst>
          </p:cNvPr>
          <p:cNvSpPr txBox="1">
            <a:spLocks/>
          </p:cNvSpPr>
          <p:nvPr/>
        </p:nvSpPr>
        <p:spPr>
          <a:xfrm>
            <a:off x="1442486" y="391904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 err="1"/>
              <a:t>Database</a:t>
            </a:r>
            <a:r>
              <a:rPr lang="fr-CA" dirty="0"/>
              <a:t> et sécurités.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 rot="5400000">
            <a:off x="1181780" y="1375250"/>
            <a:ext cx="3368700" cy="2383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4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</a:t>
            </a:r>
            <a:r>
              <a:rPr lang="en" dirty="0" err="1"/>
              <a:t>Tablette</a:t>
            </a:r>
            <a:endParaRPr dirty="0"/>
          </a:p>
        </p:txBody>
      </p:sp>
      <p:sp>
        <p:nvSpPr>
          <p:cNvPr id="731" name="Google Shape;731;p64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Menu accessible via bouton  "burger".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32" name="Google Shape;732;p64"/>
          <p:cNvPicPr preferRelativeResize="0"/>
          <p:nvPr/>
        </p:nvPicPr>
        <p:blipFill>
          <a:blip r:embed="rId3"/>
          <a:srcRect t="722" b="722"/>
          <a:stretch/>
        </p:blipFill>
        <p:spPr>
          <a:xfrm>
            <a:off x="1790054" y="1016208"/>
            <a:ext cx="2154265" cy="2830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64"/>
          <p:cNvSpPr/>
          <p:nvPr/>
        </p:nvSpPr>
        <p:spPr>
          <a:xfrm>
            <a:off x="2786180" y="3970992"/>
            <a:ext cx="159900" cy="15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36350-309E-A84E-A3CB-F050CC5E7CED}"/>
              </a:ext>
            </a:extLst>
          </p:cNvPr>
          <p:cNvSpPr/>
          <p:nvPr/>
        </p:nvSpPr>
        <p:spPr>
          <a:xfrm>
            <a:off x="88777" y="12082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header.php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Para1 --&gt;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"index-banner"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Luis &amp; Clark, Conrad Götz, Roth &amp; Junius...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small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Offrez-vous le meilleur dès aujourd'hui.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right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-on-large-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only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carboncellos.jpg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violoncelles"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"responsive-image"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1004B-3E1A-6042-B02C-00B8A9A44828}"/>
              </a:ext>
            </a:extLst>
          </p:cNvPr>
          <p:cNvSpPr/>
          <p:nvPr/>
        </p:nvSpPr>
        <p:spPr>
          <a:xfrm>
            <a:off x="1" y="1531951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Para2 --&gt;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"./images/1365347071_18671.jpg"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violons et partitions"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B21C8-5D7F-5249-8DB1-46305DA24909}"/>
              </a:ext>
            </a:extLst>
          </p:cNvPr>
          <p:cNvSpPr/>
          <p:nvPr/>
        </p:nvSpPr>
        <p:spPr>
          <a:xfrm>
            <a:off x="0" y="2903663"/>
            <a:ext cx="9144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Para3 --&gt;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light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Accomplissez ce dont vous avez toujours rêvé.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"./images/1345036776_6616.jpg"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cello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concert"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footer.php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324563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Cards et Modal</a:t>
            </a:r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5B95F6-5F44-1B4F-BDF6-0797CB1F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5" y="1207787"/>
            <a:ext cx="4063667" cy="370489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26F23C-8F4F-3E4B-8605-155EA35F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4" y="1207786"/>
            <a:ext cx="4110496" cy="3704894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B3906C2E-BA45-7543-AC34-87D382CB7689}"/>
              </a:ext>
            </a:extLst>
          </p:cNvPr>
          <p:cNvGrpSpPr/>
          <p:nvPr/>
        </p:nvGrpSpPr>
        <p:grpSpPr>
          <a:xfrm>
            <a:off x="313025" y="1104706"/>
            <a:ext cx="4063666" cy="3880761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DBB030A4-3EAF-F848-BB46-50E5EBCB86F4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1D609335-B535-7D48-BAAE-E665AC86D7DD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773CF307-1E47-9D4B-8B6E-206EFCD12347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09;p68">
            <a:extLst>
              <a:ext uri="{FF2B5EF4-FFF2-40B4-BE49-F238E27FC236}">
                <a16:creationId xmlns:a16="http://schemas.microsoft.com/office/drawing/2014/main" id="{5AA158E2-6C75-5B48-8129-56F94B9FB516}"/>
              </a:ext>
            </a:extLst>
          </p:cNvPr>
          <p:cNvGrpSpPr/>
          <p:nvPr/>
        </p:nvGrpSpPr>
        <p:grpSpPr>
          <a:xfrm>
            <a:off x="4773750" y="1104706"/>
            <a:ext cx="4110496" cy="3880762"/>
            <a:chOff x="4055275" y="3473352"/>
            <a:chExt cx="855300" cy="898400"/>
          </a:xfrm>
        </p:grpSpPr>
        <p:sp>
          <p:nvSpPr>
            <p:cNvPr id="10" name="Google Shape;810;p68">
              <a:extLst>
                <a:ext uri="{FF2B5EF4-FFF2-40B4-BE49-F238E27FC236}">
                  <a16:creationId xmlns:a16="http://schemas.microsoft.com/office/drawing/2014/main" id="{763B9B3D-C949-754E-8E8C-E59BE2E65E3D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1;p68">
              <a:extLst>
                <a:ext uri="{FF2B5EF4-FFF2-40B4-BE49-F238E27FC236}">
                  <a16:creationId xmlns:a16="http://schemas.microsoft.com/office/drawing/2014/main" id="{AA735690-0F71-014A-A9BE-DF7F0711CB47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2;p68">
              <a:extLst>
                <a:ext uri="{FF2B5EF4-FFF2-40B4-BE49-F238E27FC236}">
                  <a16:creationId xmlns:a16="http://schemas.microsoft.com/office/drawing/2014/main" id="{B221214C-AD27-FD46-8304-3837BAFB5ED2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290809" y="3482879"/>
            <a:ext cx="2118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Catalogue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FF350-57AF-A04B-95BC-470304D4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22" y="225049"/>
            <a:ext cx="6257869" cy="469340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5794F6C3-8D84-1543-90AA-C21A5F0B7F66}"/>
              </a:ext>
            </a:extLst>
          </p:cNvPr>
          <p:cNvGrpSpPr/>
          <p:nvPr/>
        </p:nvGrpSpPr>
        <p:grpSpPr>
          <a:xfrm>
            <a:off x="2595321" y="103016"/>
            <a:ext cx="6257869" cy="4946062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285CB87-8B51-A049-B316-5A35BD963D73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4D03A298-D34F-3241-8012-441BBD4A7886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B0D09699-C954-0442-9CA4-AC63CB01466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778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506D28-9233-0A4E-B7D6-618DF73C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947731"/>
            <a:ext cx="5358258" cy="401279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74292AA4-B7C8-7B41-9337-F07B60733B28}"/>
              </a:ext>
            </a:extLst>
          </p:cNvPr>
          <p:cNvGrpSpPr/>
          <p:nvPr/>
        </p:nvGrpSpPr>
        <p:grpSpPr>
          <a:xfrm>
            <a:off x="1892871" y="826584"/>
            <a:ext cx="5358258" cy="4246347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BE7769D-6545-6C4A-860D-E8BEE5994410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8424BBB5-C4E8-874A-8D40-A41BC6772EEA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47B34E17-AB1D-2948-ADE3-194803DFE74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920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d’identification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AEDE6-4D24-2A41-AFF6-617B2F07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27" y="866704"/>
            <a:ext cx="5645945" cy="4093819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57C05D54-DC3A-E549-9F82-15E583FBAEA8}"/>
              </a:ext>
            </a:extLst>
          </p:cNvPr>
          <p:cNvGrpSpPr/>
          <p:nvPr/>
        </p:nvGrpSpPr>
        <p:grpSpPr>
          <a:xfrm>
            <a:off x="1749027" y="755677"/>
            <a:ext cx="5645944" cy="4325206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3F239341-158B-9747-BEF5-54401194C66E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3C5EDE1F-32DD-814A-902A-7344EABC4513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307F4FF1-E76E-824E-A9BB-6EE74BA0FC11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07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5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3027284" y="1145987"/>
            <a:ext cx="3089431" cy="986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Merci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712;p62">
            <a:extLst>
              <a:ext uri="{FF2B5EF4-FFF2-40B4-BE49-F238E27FC236}">
                <a16:creationId xmlns:a16="http://schemas.microsoft.com/office/drawing/2014/main" id="{4B8F6A95-B665-D842-A3D1-027CEC3E14EC}"/>
              </a:ext>
            </a:extLst>
          </p:cNvPr>
          <p:cNvSpPr txBox="1">
            <a:spLocks/>
          </p:cNvSpPr>
          <p:nvPr/>
        </p:nvSpPr>
        <p:spPr>
          <a:xfrm>
            <a:off x="2686635" y="2455354"/>
            <a:ext cx="3770730" cy="154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dirty="0">
                <a:solidFill>
                  <a:schemeClr val="accent6"/>
                </a:solidFill>
              </a:rPr>
              <a:t>À vous de m’avoir écoutée.</a:t>
            </a:r>
          </a:p>
          <a:p>
            <a:pPr algn="ctr"/>
            <a:endParaRPr lang="fr-CA" dirty="0">
              <a:solidFill>
                <a:schemeClr val="accent6"/>
              </a:solidFill>
            </a:endParaRPr>
          </a:p>
          <a:p>
            <a:pPr algn="ctr"/>
            <a:r>
              <a:rPr lang="fr-CA" dirty="0">
                <a:solidFill>
                  <a:schemeClr val="accent6"/>
                </a:solidFill>
              </a:rPr>
              <a:t>Aux formateurs qui m’ont accompagnée et aidée tout au long de mon aventure à l’AFPA.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</a:t>
            </a:r>
            <a:r>
              <a:rPr lang="en" dirty="0" err="1"/>
              <a:t>rapide</a:t>
            </a:r>
            <a:r>
              <a:rPr lang="en" dirty="0"/>
              <a:t> et </a:t>
            </a:r>
            <a:r>
              <a:rPr lang="en" dirty="0" err="1"/>
              <a:t>demandes</a:t>
            </a:r>
            <a:r>
              <a:rPr lang="en" dirty="0"/>
              <a:t>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Village Green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54158" y="3144897"/>
            <a:ext cx="3347498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u="none" dirty="0"/>
              <a:t>Logo de </a:t>
            </a:r>
            <a:r>
              <a:rPr lang="en" sz="2800" b="0" u="none" dirty="0" err="1"/>
              <a:t>l’entreprise</a:t>
            </a:r>
            <a:endParaRPr sz="2800" b="0" u="none"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125865" y="3460328"/>
            <a:ext cx="30288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none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Retravaillé</a:t>
            </a:r>
            <a:r>
              <a:rPr lang="en" sz="1400" u="none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sur Photoshop</a:t>
            </a:r>
            <a:endParaRPr sz="1400" u="none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5044199" y="1815900"/>
            <a:ext cx="2973935" cy="236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est une entreprise de vente d’instruments de musique.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Après mon passage, ils se sont spécialisés dans les instruments à cordes frottées: violon, violoncelle, </a:t>
            </a:r>
            <a:r>
              <a:rPr lang="fr-CA" dirty="0" err="1"/>
              <a:t>tagelharpa</a:t>
            </a:r>
            <a:r>
              <a:rPr lang="fr-CA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C’est quand même bien plus joli.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F9D6F1-0015-F841-9E45-076E6A5C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0" y="1539896"/>
            <a:ext cx="1347470" cy="1347470"/>
          </a:xfrm>
          <a:prstGeom prst="rect">
            <a:avLst/>
          </a:prstGeom>
        </p:spPr>
      </p:pic>
      <p:grpSp>
        <p:nvGrpSpPr>
          <p:cNvPr id="9" name="Google Shape;813;p68">
            <a:extLst>
              <a:ext uri="{FF2B5EF4-FFF2-40B4-BE49-F238E27FC236}">
                <a16:creationId xmlns:a16="http://schemas.microsoft.com/office/drawing/2014/main" id="{45F85A06-39C1-BE43-AC62-9A92AC6E6CC5}"/>
              </a:ext>
            </a:extLst>
          </p:cNvPr>
          <p:cNvGrpSpPr/>
          <p:nvPr/>
        </p:nvGrpSpPr>
        <p:grpSpPr>
          <a:xfrm>
            <a:off x="1966529" y="1508125"/>
            <a:ext cx="1347471" cy="1379241"/>
            <a:chOff x="5275900" y="3434250"/>
            <a:chExt cx="929400" cy="952825"/>
          </a:xfrm>
        </p:grpSpPr>
        <p:sp>
          <p:nvSpPr>
            <p:cNvPr id="10" name="Google Shape;814;p68">
              <a:extLst>
                <a:ext uri="{FF2B5EF4-FFF2-40B4-BE49-F238E27FC236}">
                  <a16:creationId xmlns:a16="http://schemas.microsoft.com/office/drawing/2014/main" id="{96154FE3-9342-DD44-B457-4C75C9CD6502}"/>
                </a:ext>
              </a:extLst>
            </p:cNvPr>
            <p:cNvSpPr/>
            <p:nvPr/>
          </p:nvSpPr>
          <p:spPr>
            <a:xfrm>
              <a:off x="5275900" y="3457675"/>
              <a:ext cx="929400" cy="9294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68">
              <a:extLst>
                <a:ext uri="{FF2B5EF4-FFF2-40B4-BE49-F238E27FC236}">
                  <a16:creationId xmlns:a16="http://schemas.microsoft.com/office/drawing/2014/main" id="{6E21747F-6953-7448-A4FE-373371316E9F}"/>
                </a:ext>
              </a:extLst>
            </p:cNvPr>
            <p:cNvSpPr/>
            <p:nvPr/>
          </p:nvSpPr>
          <p:spPr>
            <a:xfrm>
              <a:off x="5631874" y="3434250"/>
              <a:ext cx="2196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68">
              <a:extLst>
                <a:ext uri="{FF2B5EF4-FFF2-40B4-BE49-F238E27FC236}">
                  <a16:creationId xmlns:a16="http://schemas.microsoft.com/office/drawing/2014/main" id="{FAE327F8-BDAA-044E-BB67-345C962874A4}"/>
                </a:ext>
              </a:extLst>
            </p:cNvPr>
            <p:cNvSpPr/>
            <p:nvPr/>
          </p:nvSpPr>
          <p:spPr>
            <a:xfrm rot="7506061">
              <a:off x="6008104" y="4165415"/>
              <a:ext cx="219645" cy="53848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294967295"/>
          </p:nvPr>
        </p:nvSpPr>
        <p:spPr>
          <a:xfrm>
            <a:off x="1542552" y="1381881"/>
            <a:ext cx="6202017" cy="333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fr-CA" sz="1400" b="0" dirty="0"/>
              <a:t>Utiliser un outil de gestion de versions (Git)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Mettre au point un MCD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le dictionnaire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la base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des profils de connexion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une vue Produits-Fournisseurs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une application web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des pages statiques (et responsives)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formulaire d’inscription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CRUD – Back-office, gestion des produits et commandes (Facultatif)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sz="1400" b="0" dirty="0"/>
              <a:t>	</a:t>
            </a:r>
            <a:r>
              <a:rPr lang="fr-CA" sz="1200" b="0" dirty="0"/>
              <a:t>(Manque de temps)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et langages utilisés dans le projet.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Outils</a:t>
            </a:r>
            <a:endParaRPr dirty="0"/>
          </a:p>
        </p:txBody>
      </p:sp>
      <p:sp>
        <p:nvSpPr>
          <p:cNvPr id="745" name="Google Shape;745;p65"/>
          <p:cNvSpPr txBox="1">
            <a:spLocks noGrp="1"/>
          </p:cNvSpPr>
          <p:nvPr>
            <p:ph type="subTitle" idx="1"/>
          </p:nvPr>
        </p:nvSpPr>
        <p:spPr>
          <a:xfrm>
            <a:off x="2493567" y="122906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sp>
        <p:nvSpPr>
          <p:cNvPr id="746" name="Google Shape;746;p65"/>
          <p:cNvSpPr txBox="1">
            <a:spLocks noGrp="1"/>
          </p:cNvSpPr>
          <p:nvPr>
            <p:ph type="subTitle" idx="2"/>
          </p:nvPr>
        </p:nvSpPr>
        <p:spPr>
          <a:xfrm>
            <a:off x="4856167" y="1199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</a:t>
            </a:r>
            <a:endParaRPr dirty="0"/>
          </a:p>
        </p:txBody>
      </p:sp>
      <p:sp>
        <p:nvSpPr>
          <p:cNvPr id="748" name="Google Shape;748;p65"/>
          <p:cNvSpPr txBox="1">
            <a:spLocks noGrp="1"/>
          </p:cNvSpPr>
          <p:nvPr>
            <p:ph type="subTitle" idx="4"/>
          </p:nvPr>
        </p:nvSpPr>
        <p:spPr>
          <a:xfrm>
            <a:off x="1210650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 GX</a:t>
            </a:r>
            <a:endParaRPr dirty="0"/>
          </a:p>
        </p:txBody>
      </p:sp>
      <p:sp>
        <p:nvSpPr>
          <p:cNvPr id="749" name="Google Shape;749;p65"/>
          <p:cNvSpPr txBox="1">
            <a:spLocks noGrp="1"/>
          </p:cNvSpPr>
          <p:nvPr>
            <p:ph type="subTitle" idx="5"/>
          </p:nvPr>
        </p:nvSpPr>
        <p:spPr>
          <a:xfrm>
            <a:off x="3649969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Safari</a:t>
            </a:r>
            <a:endParaRPr dirty="0"/>
          </a:p>
        </p:txBody>
      </p:sp>
      <p:sp>
        <p:nvSpPr>
          <p:cNvPr id="750" name="Google Shape;750;p65"/>
          <p:cNvSpPr txBox="1">
            <a:spLocks noGrp="1"/>
          </p:cNvSpPr>
          <p:nvPr>
            <p:ph type="subTitle" idx="6"/>
          </p:nvPr>
        </p:nvSpPr>
        <p:spPr>
          <a:xfrm>
            <a:off x="6089288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Maxthon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72BEE8F-88B2-BD4B-91AD-82495A511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3225" y="3508719"/>
            <a:ext cx="972478" cy="9755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07D9A24-FBEE-9C40-9FE8-01FCCD608F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26649" y="3485243"/>
            <a:ext cx="948373" cy="97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98F1F9-03F6-7046-865C-5710CF3C69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357" y="3508719"/>
            <a:ext cx="948373" cy="975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77F3-CA2F-214D-B524-252AA28E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34" y="1567540"/>
            <a:ext cx="1546566" cy="154656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F548FBA-D6C2-5541-976F-8F5031405A37}"/>
              </a:ext>
            </a:extLst>
          </p:cNvPr>
          <p:cNvSpPr/>
          <p:nvPr/>
        </p:nvSpPr>
        <p:spPr>
          <a:xfrm>
            <a:off x="5075022" y="1648914"/>
            <a:ext cx="1410590" cy="141059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Logiciels</a:t>
            </a:r>
            <a:endParaRPr dirty="0"/>
          </a:p>
        </p:txBody>
      </p:sp>
      <p:sp>
        <p:nvSpPr>
          <p:cNvPr id="43" name="Google Shape;247;p41">
            <a:extLst>
              <a:ext uri="{FF2B5EF4-FFF2-40B4-BE49-F238E27FC236}">
                <a16:creationId xmlns:a16="http://schemas.microsoft.com/office/drawing/2014/main" id="{61185B01-60BA-A44A-B420-5F1BA66F0312}"/>
              </a:ext>
            </a:extLst>
          </p:cNvPr>
          <p:cNvSpPr txBox="1">
            <a:spLocks/>
          </p:cNvSpPr>
          <p:nvPr/>
        </p:nvSpPr>
        <p:spPr>
          <a:xfrm>
            <a:off x="1247040" y="2650066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Looping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WAMP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WinSCP</a:t>
            </a:r>
            <a:endParaRPr lang="fr-CA" sz="1200" b="0" dirty="0"/>
          </a:p>
        </p:txBody>
      </p:sp>
      <p:sp>
        <p:nvSpPr>
          <p:cNvPr id="44" name="Google Shape;247;p41">
            <a:extLst>
              <a:ext uri="{FF2B5EF4-FFF2-40B4-BE49-F238E27FC236}">
                <a16:creationId xmlns:a16="http://schemas.microsoft.com/office/drawing/2014/main" id="{55427A9C-07A6-1C43-9C50-9589686D16C4}"/>
              </a:ext>
            </a:extLst>
          </p:cNvPr>
          <p:cNvSpPr txBox="1">
            <a:spLocks/>
          </p:cNvSpPr>
          <p:nvPr/>
        </p:nvSpPr>
        <p:spPr>
          <a:xfrm>
            <a:off x="3750949" y="2650068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Git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Visual Studio Code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GenerateData</a:t>
            </a:r>
            <a:endParaRPr lang="fr-CA" sz="1200" b="0" dirty="0"/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Materialize</a:t>
            </a:r>
            <a:r>
              <a:rPr lang="fr-CA" sz="1200" b="0" dirty="0"/>
              <a:t> CSS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Lity</a:t>
            </a:r>
            <a:endParaRPr lang="fr-CA" sz="1200" b="0" dirty="0"/>
          </a:p>
        </p:txBody>
      </p:sp>
      <p:sp>
        <p:nvSpPr>
          <p:cNvPr id="45" name="Google Shape;247;p41">
            <a:extLst>
              <a:ext uri="{FF2B5EF4-FFF2-40B4-BE49-F238E27FC236}">
                <a16:creationId xmlns:a16="http://schemas.microsoft.com/office/drawing/2014/main" id="{75B4ED6C-70DB-5346-B745-5403EB03AE1C}"/>
              </a:ext>
            </a:extLst>
          </p:cNvPr>
          <p:cNvSpPr txBox="1">
            <a:spLocks/>
          </p:cNvSpPr>
          <p:nvPr/>
        </p:nvSpPr>
        <p:spPr>
          <a:xfrm>
            <a:off x="6254858" y="2650067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Photoshop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MAMP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Cyberduck</a:t>
            </a:r>
            <a:endParaRPr lang="fr-CA" sz="1200" b="0" dirty="0"/>
          </a:p>
        </p:txBody>
      </p: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4F932C4B-80B1-7F47-ADE6-35C3C5892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766" y="1832286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Windows</a:t>
            </a:r>
            <a:endParaRPr dirty="0"/>
          </a:p>
        </p:txBody>
      </p:sp>
      <p:sp>
        <p:nvSpPr>
          <p:cNvPr id="47" name="Google Shape;745;p65">
            <a:extLst>
              <a:ext uri="{FF2B5EF4-FFF2-40B4-BE49-F238E27FC236}">
                <a16:creationId xmlns:a16="http://schemas.microsoft.com/office/drawing/2014/main" id="{6B5FEC35-E7D9-8C4E-9BCE-E76AA40C4AC9}"/>
              </a:ext>
            </a:extLst>
          </p:cNvPr>
          <p:cNvSpPr txBox="1">
            <a:spLocks/>
          </p:cNvSpPr>
          <p:nvPr/>
        </p:nvSpPr>
        <p:spPr>
          <a:xfrm>
            <a:off x="3537291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Communs</a:t>
            </a:r>
          </a:p>
        </p:txBody>
      </p:sp>
      <p:sp>
        <p:nvSpPr>
          <p:cNvPr id="48" name="Google Shape;745;p65">
            <a:extLst>
              <a:ext uri="{FF2B5EF4-FFF2-40B4-BE49-F238E27FC236}">
                <a16:creationId xmlns:a16="http://schemas.microsoft.com/office/drawing/2014/main" id="{C5915889-BBBA-EE4F-98CE-67D1E0BF9C30}"/>
              </a:ext>
            </a:extLst>
          </p:cNvPr>
          <p:cNvSpPr txBox="1">
            <a:spLocks/>
          </p:cNvSpPr>
          <p:nvPr/>
        </p:nvSpPr>
        <p:spPr>
          <a:xfrm>
            <a:off x="5943816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43092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44B013B-EEC0-B649-B966-95A8FA2C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6C5211-6D75-E64E-916D-9B98C7EA51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/>
              <a:t>jQuery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A24DCD2-52C3-9B40-A785-330B4930D9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40B2847-39F3-6B48-9989-2775D7D15BF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0650" y="2001403"/>
            <a:ext cx="1848300" cy="478500"/>
          </a:xfrm>
        </p:spPr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7877BC1-FD55-CB4C-9EF7-022186C84B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49969" y="2001403"/>
            <a:ext cx="1848300" cy="478500"/>
          </a:xfrm>
        </p:spPr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F7FACDC-0DD5-054E-8A88-08D5C568BE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9288" y="2001403"/>
            <a:ext cx="1848300" cy="478500"/>
          </a:xfrm>
        </p:spPr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833EDD-D9E6-2D41-A4A5-FC1CEE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</a:t>
            </a:r>
          </a:p>
        </p:txBody>
      </p:sp>
    </p:spTree>
    <p:extLst>
      <p:ext uri="{BB962C8B-B14F-4D97-AF65-F5344CB8AC3E}">
        <p14:creationId xmlns:p14="http://schemas.microsoft.com/office/powerpoint/2010/main" val="696866294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1116</Words>
  <Application>Microsoft Macintosh PowerPoint</Application>
  <PresentationFormat>Affichage à l'écran (16:9)</PresentationFormat>
  <Paragraphs>209</Paragraphs>
  <Slides>28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Roboto</vt:lpstr>
      <vt:lpstr>Calibri</vt:lpstr>
      <vt:lpstr>Arial</vt:lpstr>
      <vt:lpstr>Didact Gothic</vt:lpstr>
      <vt:lpstr>DM Serif Display</vt:lpstr>
      <vt:lpstr>Darkle Slideshow by Slidesgo</vt:lpstr>
      <vt:lpstr>Présentation PowerPoint</vt:lpstr>
      <vt:lpstr>Sommaire</vt:lpstr>
      <vt:lpstr>L’entreprise</vt:lpstr>
      <vt:lpstr>Village Green</vt:lpstr>
      <vt:lpstr>Cahier des charges</vt:lpstr>
      <vt:lpstr>Outils</vt:lpstr>
      <vt:lpstr>Outils</vt:lpstr>
      <vt:lpstr>Logiciels</vt:lpstr>
      <vt:lpstr>Langages</vt:lpstr>
      <vt:lpstr>Préparation</vt:lpstr>
      <vt:lpstr>MCD</vt:lpstr>
      <vt:lpstr>Dictionnaire de données</vt:lpstr>
      <vt:lpstr>Back-end</vt:lpstr>
      <vt:lpstr>Database</vt:lpstr>
      <vt:lpstr>Vue de jointure Products + Suppliers</vt:lpstr>
      <vt:lpstr>Sécurités</vt:lpstr>
      <vt:lpstr>Front-end</vt:lpstr>
      <vt:lpstr>Vue Desktop</vt:lpstr>
      <vt:lpstr>Vue mobile</vt:lpstr>
      <vt:lpstr>Vue Tablette</vt:lpstr>
      <vt:lpstr>Parallax</vt:lpstr>
      <vt:lpstr>Parallax</vt:lpstr>
      <vt:lpstr>Cards et Modal</vt:lpstr>
      <vt:lpstr>Catalogue</vt:lpstr>
      <vt:lpstr>Formulaire d’inscription</vt:lpstr>
      <vt:lpstr>Formulaire d’identification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Green</dc:title>
  <cp:lastModifiedBy>Microsoft Office User</cp:lastModifiedBy>
  <cp:revision>45</cp:revision>
  <dcterms:modified xsi:type="dcterms:W3CDTF">2021-05-05T10:51:00Z</dcterms:modified>
</cp:coreProperties>
</file>